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1"/>
  </p:sldMasterIdLst>
  <p:notesMasterIdLst>
    <p:notesMasterId r:id="rId17"/>
  </p:notesMasterIdLst>
  <p:sldIdLst>
    <p:sldId id="256" r:id="rId2"/>
    <p:sldId id="275" r:id="rId3"/>
    <p:sldId id="274" r:id="rId4"/>
    <p:sldId id="263" r:id="rId5"/>
    <p:sldId id="264" r:id="rId6"/>
    <p:sldId id="269" r:id="rId7"/>
    <p:sldId id="268" r:id="rId8"/>
    <p:sldId id="272" r:id="rId9"/>
    <p:sldId id="266" r:id="rId10"/>
    <p:sldId id="273" r:id="rId11"/>
    <p:sldId id="259" r:id="rId12"/>
    <p:sldId id="267" r:id="rId13"/>
    <p:sldId id="270" r:id="rId14"/>
    <p:sldId id="271" r:id="rId15"/>
    <p:sldId id="260" r:id="rId16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9F9F9"/>
    <a:srgbClr val="FFFFF3"/>
    <a:srgbClr val="003296"/>
    <a:srgbClr val="007033"/>
    <a:srgbClr val="990099"/>
    <a:srgbClr val="CC0099"/>
    <a:srgbClr val="FE9202"/>
    <a:srgbClr val="6C1A00"/>
    <a:srgbClr val="00AACC"/>
    <a:srgbClr val="5EEC3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93"/>
    <p:restoredTop sz="94678"/>
  </p:normalViewPr>
  <p:slideViewPr>
    <p:cSldViewPr>
      <p:cViewPr varScale="1">
        <p:scale>
          <a:sx n="157" d="100"/>
          <a:sy n="157" d="100"/>
        </p:scale>
        <p:origin x="560" y="16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152705" cy="152705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8D18E60-4300-4729-A0D7-6AB984C3922D}" type="datetimeFigureOut">
              <a:rPr lang="en-US" smtClean="0"/>
              <a:t>10/10/23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F533E96-F078-4B3D-A8F4-F1AF21EBC3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43001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350B06-B074-48FC-8CFD-53D2CD8FB95F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45968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01670" y="1502815"/>
            <a:ext cx="6398640" cy="1374345"/>
          </a:xfr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algn="l">
              <a:defRPr sz="3600">
                <a:solidFill>
                  <a:srgbClr val="003296"/>
                </a:solidFill>
              </a:defRPr>
            </a:lvl1pPr>
          </a:lstStyle>
          <a:p>
            <a:r>
              <a:rPr lang="en-US" dirty="0"/>
              <a:t>Click to edit </a:t>
            </a:r>
            <a:br>
              <a:rPr lang="en-US" dirty="0"/>
            </a:br>
            <a:r>
              <a:rPr lang="en-US" dirty="0"/>
              <a:t>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01670" y="3029865"/>
            <a:ext cx="6398640" cy="610820"/>
          </a:xfrm>
        </p:spPr>
        <p:txBody>
          <a:bodyPr>
            <a:normAutofit/>
          </a:bodyPr>
          <a:lstStyle>
            <a:lvl1pPr marL="0" indent="0" algn="l">
              <a:buNone/>
              <a:defRPr sz="2800" b="0" i="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10/10/23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38751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10/10/23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76078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10/10/23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866572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10/10/23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 descr="E:\websites\free-power-point-templates\2012\logos.png">
            <a:extLst>
              <a:ext uri="{FF2B5EF4-FFF2-40B4-BE49-F238E27FC236}">
                <a16:creationId xmlns:a16="http://schemas.microsoft.com/office/drawing/2014/main" id="{08B89D22-1D6E-450B-881F-4D2A4C527F72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808475" y="2326213"/>
            <a:ext cx="1463784" cy="5269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936099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0730" y="433880"/>
            <a:ext cx="8246070" cy="1042857"/>
          </a:xfrm>
        </p:spPr>
        <p:txBody>
          <a:bodyPr>
            <a:normAutofit/>
          </a:bodyPr>
          <a:lstStyle>
            <a:lvl1pPr algn="l">
              <a:defRPr sz="3600" baseline="0">
                <a:solidFill>
                  <a:srgbClr val="003296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8966" y="1502815"/>
            <a:ext cx="8246070" cy="3359508"/>
          </a:xfrm>
        </p:spPr>
        <p:txBody>
          <a:bodyPr/>
          <a:lstStyle>
            <a:lvl1pPr algn="l">
              <a:defRPr sz="2800">
                <a:solidFill>
                  <a:schemeClr val="tx1"/>
                </a:solidFill>
              </a:defRPr>
            </a:lvl1pPr>
            <a:lvl2pPr algn="l">
              <a:defRPr>
                <a:solidFill>
                  <a:schemeClr val="tx1"/>
                </a:solidFill>
              </a:defRPr>
            </a:lvl2pPr>
            <a:lvl3pPr algn="l">
              <a:defRPr>
                <a:solidFill>
                  <a:schemeClr val="tx1"/>
                </a:solidFill>
              </a:defRPr>
            </a:lvl3pPr>
            <a:lvl4pPr algn="l">
              <a:defRPr>
                <a:solidFill>
                  <a:schemeClr val="tx1"/>
                </a:solidFill>
              </a:defRPr>
            </a:lvl4pPr>
            <a:lvl5pPr algn="l"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10/10/23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44713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03687"/>
            <a:ext cx="6252670" cy="763525"/>
          </a:xfrm>
        </p:spPr>
        <p:txBody>
          <a:bodyPr>
            <a:normAutofit/>
          </a:bodyPr>
          <a:lstStyle>
            <a:lvl1pPr algn="l">
              <a:defRPr sz="3600">
                <a:solidFill>
                  <a:srgbClr val="003296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67213"/>
            <a:ext cx="6252670" cy="3511061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10/10/23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93913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10/10/23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34415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10/10/23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67918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225" y="441020"/>
            <a:ext cx="8076896" cy="1068935"/>
          </a:xfrm>
        </p:spPr>
        <p:txBody>
          <a:bodyPr>
            <a:normAutofit/>
          </a:bodyPr>
          <a:lstStyle>
            <a:lvl1pPr algn="l">
              <a:defRPr sz="3600" baseline="0">
                <a:solidFill>
                  <a:srgbClr val="003296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6879" y="1808224"/>
            <a:ext cx="4040188" cy="479822"/>
          </a:xfrm>
        </p:spPr>
        <p:txBody>
          <a:bodyPr anchor="b"/>
          <a:lstStyle>
            <a:lvl1pPr marL="0" indent="0" algn="ctr">
              <a:buNone/>
              <a:defRPr sz="2400" b="1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6879" y="2280621"/>
            <a:ext cx="4040188" cy="2276294"/>
          </a:xfrm>
        </p:spPr>
        <p:txBody>
          <a:bodyPr/>
          <a:lstStyle>
            <a:lvl1pPr algn="ctr">
              <a:defRPr sz="2400">
                <a:solidFill>
                  <a:schemeClr val="tx1"/>
                </a:solidFill>
              </a:defRPr>
            </a:lvl1pPr>
            <a:lvl2pPr algn="ctr">
              <a:defRPr sz="2000">
                <a:solidFill>
                  <a:schemeClr val="tx1"/>
                </a:solidFill>
              </a:defRPr>
            </a:lvl2pPr>
            <a:lvl3pPr algn="ctr">
              <a:defRPr sz="1800">
                <a:solidFill>
                  <a:schemeClr val="tx1"/>
                </a:solidFill>
              </a:defRPr>
            </a:lvl3pPr>
            <a:lvl4pPr algn="ctr">
              <a:defRPr sz="1600">
                <a:solidFill>
                  <a:schemeClr val="tx1"/>
                </a:solidFill>
              </a:defRPr>
            </a:lvl4pPr>
            <a:lvl5pPr algn="ctr">
              <a:defRPr sz="16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72000" y="1808224"/>
            <a:ext cx="4041775" cy="479822"/>
          </a:xfrm>
        </p:spPr>
        <p:txBody>
          <a:bodyPr anchor="b"/>
          <a:lstStyle>
            <a:lvl1pPr marL="0" indent="0" algn="ctr">
              <a:buNone/>
              <a:defRPr sz="2400" b="1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572000" y="2280621"/>
            <a:ext cx="4041775" cy="2276294"/>
          </a:xfrm>
        </p:spPr>
        <p:txBody>
          <a:bodyPr/>
          <a:lstStyle>
            <a:lvl1pPr algn="ctr">
              <a:defRPr sz="2400">
                <a:solidFill>
                  <a:schemeClr val="tx1"/>
                </a:solidFill>
              </a:defRPr>
            </a:lvl1pPr>
            <a:lvl2pPr algn="ctr">
              <a:defRPr sz="2000">
                <a:solidFill>
                  <a:schemeClr val="tx1"/>
                </a:solidFill>
              </a:defRPr>
            </a:lvl2pPr>
            <a:lvl3pPr algn="ctr">
              <a:defRPr sz="1800">
                <a:solidFill>
                  <a:schemeClr val="tx1"/>
                </a:solidFill>
              </a:defRPr>
            </a:lvl3pPr>
            <a:lvl4pPr algn="ctr">
              <a:defRPr sz="1600">
                <a:solidFill>
                  <a:schemeClr val="tx1"/>
                </a:solidFill>
              </a:defRPr>
            </a:lvl4pPr>
            <a:lvl5pPr algn="ctr">
              <a:defRPr sz="16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10/10/23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29119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10/10/23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97731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10/10/23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18640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10/10/23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44526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074F12-AA26-4AC8-9962-C36BB8F32554}" type="datetimeFigureOut">
              <a:rPr lang="en-US" smtClean="0"/>
              <a:pPr/>
              <a:t>10/10/23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1E867DF-3DCA-4725-94F0-F2B6BD747A82}"/>
              </a:ext>
            </a:extLst>
          </p:cNvPr>
          <p:cNvSpPr txBox="1"/>
          <p:nvPr userDrawn="1"/>
        </p:nvSpPr>
        <p:spPr>
          <a:xfrm>
            <a:off x="-9150" y="5213747"/>
            <a:ext cx="83896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1">
                    <a:lumMod val="65000"/>
                  </a:schemeClr>
                </a:solidFill>
              </a:rPr>
              <a:t>This presentation uses a free template provided by FPPT.com</a:t>
            </a:r>
          </a:p>
          <a:p>
            <a:r>
              <a:rPr lang="en-US" sz="1400" dirty="0">
                <a:solidFill>
                  <a:schemeClr val="bg1">
                    <a:lumMod val="65000"/>
                  </a:schemeClr>
                </a:solidFill>
              </a:rPr>
              <a:t>www.free-power-point-templates.com</a:t>
            </a:r>
          </a:p>
        </p:txBody>
      </p:sp>
    </p:spTree>
    <p:extLst>
      <p:ext uri="{BB962C8B-B14F-4D97-AF65-F5344CB8AC3E}">
        <p14:creationId xmlns:p14="http://schemas.microsoft.com/office/powerpoint/2010/main" val="19440393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bark.us/" TargetMode="External"/><Relationship Id="rId7" Type="http://schemas.openxmlformats.org/officeDocument/2006/relationships/image" Target="../media/image29.png"/><Relationship Id="rId2" Type="http://schemas.openxmlformats.org/officeDocument/2006/relationships/hyperlink" Target="http://www.qustodio.com/" TargetMode="External"/><Relationship Id="rId1" Type="http://schemas.openxmlformats.org/officeDocument/2006/relationships/slideLayout" Target="../slideLayouts/slideLayout3.xml"/><Relationship Id="rId6" Type="http://schemas.openxmlformats.org/officeDocument/2006/relationships/hyperlink" Target="https://meetcircle.com/" TargetMode="External"/><Relationship Id="rId5" Type="http://schemas.openxmlformats.org/officeDocument/2006/relationships/hyperlink" Target="http://www.opendns.com/" TargetMode="External"/><Relationship Id="rId4" Type="http://schemas.openxmlformats.org/officeDocument/2006/relationships/hyperlink" Target="https://www.mmguardian.com/" TargetMode="Externa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hyperlink" Target="https://www.aacap.org/AACAP/Families_and_Youth/Facts_for_Families/FFF-Guide/Social-Media-and-Teens-100.aspx#:~:text=Social%20media%20plays%20a%20big,media%20site%20at%20least%20daily" TargetMode="Externa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jpeg"/><Relationship Id="rId7" Type="http://schemas.openxmlformats.org/officeDocument/2006/relationships/image" Target="../media/image1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Relationship Id="rId9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3555" y="1884577"/>
            <a:ext cx="6398640" cy="1374345"/>
          </a:xfrm>
        </p:spPr>
        <p:txBody>
          <a:bodyPr>
            <a:normAutofit/>
          </a:bodyPr>
          <a:lstStyle/>
          <a:p>
            <a:r>
              <a:rPr lang="en-US" dirty="0"/>
              <a:t>Social Media For Families</a:t>
            </a: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82B5B8FB-A6A4-F562-F0ED-A9A3FF2EAD7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96260" y="3428135"/>
            <a:ext cx="6398640" cy="763525"/>
          </a:xfrm>
        </p:spPr>
        <p:txBody>
          <a:bodyPr>
            <a:normAutofit fontScale="40000" lnSpcReduction="20000"/>
          </a:bodyPr>
          <a:lstStyle/>
          <a:p>
            <a:r>
              <a:rPr lang="en-US" dirty="0">
                <a:solidFill>
                  <a:schemeClr val="tx2"/>
                </a:solidFill>
              </a:rPr>
              <a:t>Gary Lopez</a:t>
            </a:r>
          </a:p>
          <a:p>
            <a:r>
              <a:rPr lang="en-US" dirty="0">
                <a:solidFill>
                  <a:schemeClr val="tx2"/>
                </a:solidFill>
              </a:rPr>
              <a:t>Cisco Systems</a:t>
            </a:r>
          </a:p>
          <a:p>
            <a:r>
              <a:rPr lang="en-US" dirty="0">
                <a:solidFill>
                  <a:schemeClr val="tx2"/>
                </a:solidFill>
              </a:rPr>
              <a:t>Cyber Security Specialist</a:t>
            </a:r>
          </a:p>
          <a:p>
            <a:r>
              <a:rPr lang="en-US" dirty="0">
                <a:solidFill>
                  <a:schemeClr val="tx2"/>
                </a:solidFill>
              </a:rPr>
              <a:t>Sunday, August 13, 2023</a:t>
            </a:r>
          </a:p>
        </p:txBody>
      </p:sp>
    </p:spTree>
    <p:extLst>
      <p:ext uri="{BB962C8B-B14F-4D97-AF65-F5344CB8AC3E}">
        <p14:creationId xmlns:p14="http://schemas.microsoft.com/office/powerpoint/2010/main" val="36392037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96260" y="128470"/>
            <a:ext cx="6252670" cy="763525"/>
          </a:xfrm>
        </p:spPr>
        <p:txBody>
          <a:bodyPr>
            <a:normAutofit/>
          </a:bodyPr>
          <a:lstStyle/>
          <a:p>
            <a:r>
              <a:rPr lang="en-US" dirty="0"/>
              <a:t>Side-Effects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2739541" y="925882"/>
            <a:ext cx="5191970" cy="4134137"/>
          </a:xfrm>
        </p:spPr>
        <p:txBody>
          <a:bodyPr>
            <a:normAutofit fontScale="85000" lnSpcReduction="20000"/>
          </a:bodyPr>
          <a:lstStyle/>
          <a:p>
            <a:r>
              <a:rPr lang="en-US" dirty="0"/>
              <a:t>Painting the illusion of “greener grass”</a:t>
            </a:r>
          </a:p>
          <a:p>
            <a:pPr lvl="1"/>
            <a:r>
              <a:rPr lang="en-US" sz="2000" dirty="0"/>
              <a:t>40% of Millennials pick travel destinations based on how </a:t>
            </a:r>
            <a:r>
              <a:rPr lang="en-US" sz="2000" dirty="0" err="1"/>
              <a:t>Instagrammable</a:t>
            </a:r>
            <a:r>
              <a:rPr lang="en-US" sz="2000" dirty="0"/>
              <a:t> the pics will be.</a:t>
            </a:r>
          </a:p>
          <a:p>
            <a:pPr lvl="1"/>
            <a:r>
              <a:rPr lang="en-US" sz="2000" dirty="0"/>
              <a:t>46% of Americans want to make followers jealous with their travel experience.</a:t>
            </a:r>
          </a:p>
          <a:p>
            <a:pPr lvl="2"/>
            <a:r>
              <a:rPr lang="en-US" sz="1200" dirty="0"/>
              <a:t>2023 </a:t>
            </a:r>
            <a:r>
              <a:rPr lang="en-US" sz="1200" dirty="0" err="1"/>
              <a:t>Booking.com</a:t>
            </a:r>
            <a:r>
              <a:rPr lang="en-US" sz="1200" dirty="0"/>
              <a:t>, “Gen Z and Social Media: It’s Complicated”</a:t>
            </a:r>
          </a:p>
          <a:p>
            <a:r>
              <a:rPr lang="en-US" dirty="0"/>
              <a:t>Not a Fact Jack</a:t>
            </a:r>
          </a:p>
          <a:p>
            <a:pPr lvl="1"/>
            <a:r>
              <a:rPr lang="en-US" dirty="0"/>
              <a:t>Most of the discussion points are editorial… i.e. opinion</a:t>
            </a:r>
          </a:p>
          <a:p>
            <a:pPr lvl="1"/>
            <a:r>
              <a:rPr lang="en-US" dirty="0"/>
              <a:t>Many of the “facts” are either untrue or taken out of context</a:t>
            </a:r>
          </a:p>
          <a:p>
            <a:pPr lvl="2"/>
            <a:r>
              <a:rPr lang="en-US" dirty="0"/>
              <a:t>People want views and likes</a:t>
            </a:r>
          </a:p>
          <a:p>
            <a:pPr lvl="1"/>
            <a:r>
              <a:rPr lang="en-US" sz="1400" dirty="0"/>
              <a:t>MIT Review 2018 - https://</a:t>
            </a:r>
            <a:r>
              <a:rPr lang="en-US" sz="1400" dirty="0" err="1"/>
              <a:t>news.mit.edu</a:t>
            </a:r>
            <a:r>
              <a:rPr lang="en-US" sz="1400" dirty="0"/>
              <a:t>/2018/study-twitter-false-news-travels-faster-true-stories-0308</a:t>
            </a:r>
          </a:p>
        </p:txBody>
      </p:sp>
      <p:pic>
        <p:nvPicPr>
          <p:cNvPr id="2050" name="Picture 2" descr="The Grass Is Greener On Other Side Of Fence Stock Photo - Download Image  Now - The Grass Is Always Greener, Envy, Grass - iStock">
            <a:extLst>
              <a:ext uri="{FF2B5EF4-FFF2-40B4-BE49-F238E27FC236}">
                <a16:creationId xmlns:a16="http://schemas.microsoft.com/office/drawing/2014/main" id="{54F9C754-0647-67BC-27CC-62726352AA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490" y="925882"/>
            <a:ext cx="2542473" cy="3776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0282935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96260" y="128470"/>
            <a:ext cx="6719020" cy="763525"/>
          </a:xfrm>
        </p:spPr>
        <p:txBody>
          <a:bodyPr>
            <a:normAutofit fontScale="90000"/>
          </a:bodyPr>
          <a:lstStyle/>
          <a:p>
            <a:r>
              <a:rPr lang="en-US" dirty="0"/>
              <a:t>The Predatory Dangers of Social Media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228121" y="1044700"/>
            <a:ext cx="7474311" cy="3817625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US" dirty="0"/>
              <a:t>As with most potential online dangers, the problems can start if your child doesn’t look after their personal information properly. The risks you need to be aware of are: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cyberbullying (bullying using digital technology)</a:t>
            </a:r>
          </a:p>
          <a:p>
            <a:r>
              <a:rPr lang="en-US" dirty="0"/>
              <a:t>invasion of privacy</a:t>
            </a:r>
          </a:p>
          <a:p>
            <a:r>
              <a:rPr lang="en-US" dirty="0"/>
              <a:t>identity theft</a:t>
            </a:r>
          </a:p>
          <a:p>
            <a:r>
              <a:rPr lang="en-US" dirty="0"/>
              <a:t>your child seeing offensive images and messages</a:t>
            </a:r>
          </a:p>
          <a:p>
            <a:r>
              <a:rPr lang="en-US" dirty="0"/>
              <a:t>the presence of strangers who may be there to ‘groom’ other members</a:t>
            </a:r>
          </a:p>
          <a:p>
            <a:endParaRPr lang="en-US" sz="1400" dirty="0"/>
          </a:p>
          <a:p>
            <a:endParaRPr lang="en-US" sz="1400" dirty="0"/>
          </a:p>
          <a:p>
            <a:r>
              <a:rPr lang="en-US" sz="1400" dirty="0"/>
              <a:t>National Institute UK - https://</a:t>
            </a:r>
            <a:r>
              <a:rPr lang="en-US" sz="1400" dirty="0" err="1"/>
              <a:t>www.nidirect.gov.uk</a:t>
            </a:r>
            <a:r>
              <a:rPr lang="en-US" sz="1400" dirty="0"/>
              <a:t>/articles/social-media-online-gaming-and-keeping-children-safe-online#:~:text=The%20dangers&amp;text=As%20with%20most%20potential%20online,invasion%20of%20privacy</a:t>
            </a:r>
          </a:p>
          <a:p>
            <a:endParaRPr lang="en-US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943B5D9E-B424-7AF6-72EC-14B2B07B9CC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51755" y="1579167"/>
            <a:ext cx="1985165" cy="19851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163387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96259" y="128470"/>
            <a:ext cx="7177136" cy="763525"/>
          </a:xfrm>
        </p:spPr>
        <p:txBody>
          <a:bodyPr>
            <a:normAutofit fontScale="90000"/>
          </a:bodyPr>
          <a:lstStyle/>
          <a:p>
            <a:r>
              <a:rPr lang="en-US" dirty="0"/>
              <a:t>The Psychological Dangers of Social Media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296261" y="891994"/>
            <a:ext cx="6719019" cy="3664921"/>
          </a:xfrm>
        </p:spPr>
        <p:txBody>
          <a:bodyPr>
            <a:normAutofit fontScale="47500" lnSpcReduction="20000"/>
          </a:bodyPr>
          <a:lstStyle/>
          <a:p>
            <a:pPr marL="0" indent="0">
              <a:buNone/>
            </a:pPr>
            <a:r>
              <a:rPr lang="en-US" sz="4400" dirty="0"/>
              <a:t>The subtle pitfalls of Social Media (why many kids and adults are actually miserable with Social Media)</a:t>
            </a:r>
          </a:p>
          <a:p>
            <a:pPr marL="0" indent="0">
              <a:buNone/>
            </a:pPr>
            <a:endParaRPr lang="en-US" sz="2900" dirty="0"/>
          </a:p>
          <a:p>
            <a:pPr>
              <a:spcAft>
                <a:spcPts val="600"/>
              </a:spcAft>
            </a:pPr>
            <a:r>
              <a:rPr lang="en-US" sz="2900" dirty="0"/>
              <a:t>Addictive</a:t>
            </a:r>
          </a:p>
          <a:p>
            <a:pPr>
              <a:spcAft>
                <a:spcPts val="600"/>
              </a:spcAft>
            </a:pPr>
            <a:r>
              <a:rPr lang="en-US" sz="2900" dirty="0"/>
              <a:t>It’s not real</a:t>
            </a:r>
          </a:p>
          <a:p>
            <a:pPr lvl="1">
              <a:spcAft>
                <a:spcPts val="600"/>
              </a:spcAft>
            </a:pPr>
            <a:r>
              <a:rPr lang="en-US" sz="2900" dirty="0"/>
              <a:t>Only shows what someone wants you to see</a:t>
            </a:r>
          </a:p>
          <a:p>
            <a:pPr lvl="1">
              <a:spcAft>
                <a:spcPts val="600"/>
              </a:spcAft>
            </a:pPr>
            <a:r>
              <a:rPr lang="en-US" sz="2900" dirty="0"/>
              <a:t>Tricks people into believing someone else has it better.</a:t>
            </a:r>
          </a:p>
          <a:p>
            <a:pPr>
              <a:spcAft>
                <a:spcPts val="600"/>
              </a:spcAft>
            </a:pPr>
            <a:r>
              <a:rPr lang="en-US" sz="2900" dirty="0"/>
              <a:t>Keeping up with the Jones’s</a:t>
            </a:r>
          </a:p>
          <a:p>
            <a:pPr>
              <a:spcAft>
                <a:spcPts val="600"/>
              </a:spcAft>
            </a:pPr>
            <a:r>
              <a:rPr lang="en-US" sz="2900" dirty="0"/>
              <a:t>Opens persons up to receiving, believing and disseminating untruths</a:t>
            </a:r>
          </a:p>
          <a:p>
            <a:pPr>
              <a:spcAft>
                <a:spcPts val="600"/>
              </a:spcAft>
            </a:pPr>
            <a:r>
              <a:rPr lang="en-US" sz="2900" dirty="0"/>
              <a:t>your child seeing offensive images and messages</a:t>
            </a:r>
          </a:p>
          <a:p>
            <a:pPr>
              <a:spcAft>
                <a:spcPts val="600"/>
              </a:spcAft>
            </a:pPr>
            <a:r>
              <a:rPr lang="en-US" sz="2900" dirty="0"/>
              <a:t>Location Sharing - Snapchat</a:t>
            </a:r>
          </a:p>
          <a:p>
            <a:pPr>
              <a:spcAft>
                <a:spcPts val="600"/>
              </a:spcAft>
            </a:pPr>
            <a:r>
              <a:rPr lang="en-US" sz="2900" dirty="0"/>
              <a:t>Kids and </a:t>
            </a:r>
            <a:r>
              <a:rPr lang="en-US" sz="2900" b="0" i="0" u="none" strike="noStrike" dirty="0">
                <a:solidFill>
                  <a:srgbClr val="282828"/>
                </a:solidFill>
                <a:effectLst/>
                <a:latin typeface="Tiempos Text"/>
              </a:rPr>
              <a:t>teenagers are more susceptible than adults to the opinions of peers and influencers because their brains are still changing. </a:t>
            </a:r>
            <a:endParaRPr lang="en-US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52D7F2C-320F-977B-0B9E-D599A8568512}"/>
              </a:ext>
            </a:extLst>
          </p:cNvPr>
          <p:cNvSpPr txBox="1"/>
          <p:nvPr/>
        </p:nvSpPr>
        <p:spPr>
          <a:xfrm>
            <a:off x="266237" y="4752581"/>
            <a:ext cx="656631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solidFill>
                  <a:srgbClr val="282828"/>
                </a:solidFill>
                <a:latin typeface="Tiempos Text"/>
              </a:rPr>
              <a:t>2023-08-03 – American Psychological Association - https://</a:t>
            </a:r>
            <a:r>
              <a:rPr lang="en-US" sz="1000" dirty="0" err="1">
                <a:solidFill>
                  <a:srgbClr val="282828"/>
                </a:solidFill>
                <a:latin typeface="Tiempos Text"/>
              </a:rPr>
              <a:t>www.apa.org</a:t>
            </a:r>
            <a:r>
              <a:rPr lang="en-US" sz="1000" dirty="0">
                <a:solidFill>
                  <a:srgbClr val="282828"/>
                </a:solidFill>
                <a:latin typeface="Tiempos Text"/>
              </a:rPr>
              <a:t>/news/</a:t>
            </a:r>
            <a:r>
              <a:rPr lang="en-US" sz="1000" dirty="0" err="1">
                <a:solidFill>
                  <a:srgbClr val="282828"/>
                </a:solidFill>
                <a:latin typeface="Tiempos Text"/>
              </a:rPr>
              <a:t>apa</a:t>
            </a:r>
            <a:r>
              <a:rPr lang="en-US" sz="1000" dirty="0">
                <a:solidFill>
                  <a:srgbClr val="282828"/>
                </a:solidFill>
                <a:latin typeface="Tiempos Text"/>
              </a:rPr>
              <a:t>/2022/social-media-children-teens</a:t>
            </a:r>
          </a:p>
          <a:p>
            <a:endParaRPr lang="en-US" sz="1000" dirty="0"/>
          </a:p>
        </p:txBody>
      </p:sp>
      <p:pic>
        <p:nvPicPr>
          <p:cNvPr id="6146" name="Picture 2">
            <a:extLst>
              <a:ext uri="{FF2B5EF4-FFF2-40B4-BE49-F238E27FC236}">
                <a16:creationId xmlns:a16="http://schemas.microsoft.com/office/drawing/2014/main" id="{00301598-B713-33DD-9308-31FA1FB356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5757" y="1362227"/>
            <a:ext cx="2419045" cy="24190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6361627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What can you do?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Hold out as long as possible on…</a:t>
            </a:r>
          </a:p>
          <a:p>
            <a:pPr lvl="1"/>
            <a:r>
              <a:rPr lang="en-US" dirty="0"/>
              <a:t>Getting them a tablet</a:t>
            </a:r>
          </a:p>
          <a:p>
            <a:pPr lvl="1"/>
            <a:r>
              <a:rPr lang="en-US" dirty="0"/>
              <a:t>Getting them a phone</a:t>
            </a:r>
          </a:p>
          <a:p>
            <a:pPr lvl="1"/>
            <a:r>
              <a:rPr lang="en-US" dirty="0"/>
              <a:t>Allowing them on Social Media</a:t>
            </a:r>
          </a:p>
          <a:p>
            <a:r>
              <a:rPr lang="en-US" dirty="0"/>
              <a:t>Be Engaged</a:t>
            </a:r>
          </a:p>
          <a:p>
            <a:r>
              <a:rPr lang="en-US" dirty="0"/>
              <a:t>Use Parental Controls in the tools</a:t>
            </a:r>
          </a:p>
          <a:p>
            <a:r>
              <a:rPr lang="en-US" dirty="0"/>
              <a:t>Use 3</a:t>
            </a:r>
            <a:r>
              <a:rPr lang="en-US" baseline="30000" dirty="0"/>
              <a:t>rd</a:t>
            </a:r>
            <a:r>
              <a:rPr lang="en-US" dirty="0"/>
              <a:t> Party Monitoring Apps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59DAEE63-6F84-2996-CB3F-CAEA3DD3D96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93640" y="1175207"/>
            <a:ext cx="2793085" cy="27930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361573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Helpful Tools and Apps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r>
              <a:rPr lang="en-US" dirty="0"/>
              <a:t>Apple Native Parental Controls</a:t>
            </a:r>
          </a:p>
          <a:p>
            <a:pPr lvl="1"/>
            <a:r>
              <a:rPr lang="en-US" sz="1800" dirty="0"/>
              <a:t>Screen Time (controls everything on iOS devices)</a:t>
            </a:r>
          </a:p>
          <a:p>
            <a:r>
              <a:rPr lang="en-US" dirty="0"/>
              <a:t>Google Native Parental Controls</a:t>
            </a:r>
          </a:p>
          <a:p>
            <a:pPr lvl="1"/>
            <a:r>
              <a:rPr lang="en-US" dirty="0"/>
              <a:t>Google Family Link - https://</a:t>
            </a:r>
            <a:r>
              <a:rPr lang="en-US" dirty="0" err="1"/>
              <a:t>families.google.com</a:t>
            </a:r>
            <a:r>
              <a:rPr lang="en-US" dirty="0"/>
              <a:t>/</a:t>
            </a:r>
            <a:r>
              <a:rPr lang="en-US" dirty="0" err="1"/>
              <a:t>familylink</a:t>
            </a:r>
            <a:r>
              <a:rPr lang="en-US" dirty="0"/>
              <a:t>/</a:t>
            </a:r>
          </a:p>
          <a:p>
            <a:r>
              <a:rPr lang="en-US" dirty="0"/>
              <a:t>Mobile Device Controls</a:t>
            </a:r>
          </a:p>
          <a:p>
            <a:pPr lvl="1"/>
            <a:r>
              <a:rPr lang="en-US" dirty="0" err="1"/>
              <a:t>Qustodio</a:t>
            </a:r>
            <a:r>
              <a:rPr lang="en-US" dirty="0"/>
              <a:t> – </a:t>
            </a:r>
            <a:r>
              <a:rPr lang="en-US" dirty="0">
                <a:hlinkClick r:id="rId2"/>
              </a:rPr>
              <a:t>www.qustodio.com</a:t>
            </a:r>
            <a:r>
              <a:rPr lang="en-US" dirty="0"/>
              <a:t> - $55 per year</a:t>
            </a:r>
          </a:p>
          <a:p>
            <a:pPr lvl="1"/>
            <a:r>
              <a:rPr lang="en-US" dirty="0"/>
              <a:t>Bark – </a:t>
            </a:r>
            <a:r>
              <a:rPr lang="en-US" dirty="0">
                <a:hlinkClick r:id="rId3"/>
              </a:rPr>
              <a:t>www.bark.us</a:t>
            </a:r>
            <a:r>
              <a:rPr lang="en-US" dirty="0"/>
              <a:t> - $49 per year</a:t>
            </a:r>
          </a:p>
          <a:p>
            <a:pPr lvl="1"/>
            <a:r>
              <a:rPr lang="en-US" dirty="0" err="1"/>
              <a:t>MMGuardian</a:t>
            </a:r>
            <a:r>
              <a:rPr lang="en-US" dirty="0"/>
              <a:t> - </a:t>
            </a:r>
            <a:r>
              <a:rPr lang="en-US" dirty="0">
                <a:hlinkClick r:id="rId4"/>
              </a:rPr>
              <a:t>https://www.mmguardian.com</a:t>
            </a:r>
            <a:r>
              <a:rPr lang="en-US" dirty="0"/>
              <a:t> – </a:t>
            </a:r>
          </a:p>
          <a:p>
            <a:pPr lvl="2"/>
            <a:r>
              <a:rPr lang="en-US" dirty="0"/>
              <a:t>$99 per year – Great for iOS devices</a:t>
            </a:r>
          </a:p>
          <a:p>
            <a:r>
              <a:rPr lang="en-US" dirty="0"/>
              <a:t>Home Internet Controls</a:t>
            </a:r>
          </a:p>
          <a:p>
            <a:pPr lvl="1"/>
            <a:r>
              <a:rPr lang="en-US" dirty="0"/>
              <a:t>OpenDNS – </a:t>
            </a:r>
            <a:r>
              <a:rPr lang="en-US" dirty="0">
                <a:hlinkClick r:id="rId5"/>
              </a:rPr>
              <a:t>www.opendns.com</a:t>
            </a:r>
            <a:endParaRPr lang="en-US" dirty="0"/>
          </a:p>
          <a:p>
            <a:pPr lvl="2"/>
            <a:r>
              <a:rPr lang="en-US" sz="2200" dirty="0"/>
              <a:t>FREE!!! (has a couple really cheap options too)</a:t>
            </a:r>
          </a:p>
          <a:p>
            <a:pPr lvl="2"/>
            <a:r>
              <a:rPr lang="en-US" sz="2200" dirty="0"/>
              <a:t>Internet Protocol Address – 255.255.255.255</a:t>
            </a:r>
          </a:p>
          <a:p>
            <a:pPr lvl="2"/>
            <a:r>
              <a:rPr lang="en-US" sz="2200" dirty="0"/>
              <a:t>Google – 8.8.8.8</a:t>
            </a:r>
          </a:p>
          <a:p>
            <a:pPr lvl="2"/>
            <a:r>
              <a:rPr lang="en-US" sz="2200" dirty="0"/>
              <a:t>OpenDNS 208.67.222.222 and 208.67.220.220</a:t>
            </a:r>
          </a:p>
          <a:p>
            <a:pPr lvl="1"/>
            <a:r>
              <a:rPr lang="en-US" sz="2600" dirty="0"/>
              <a:t>Circle + Aura - </a:t>
            </a:r>
            <a:r>
              <a:rPr lang="en-US" sz="2600" dirty="0">
                <a:hlinkClick r:id="rId6"/>
              </a:rPr>
              <a:t>https://meetcircle.com</a:t>
            </a:r>
            <a:r>
              <a:rPr lang="en-US" sz="2600" dirty="0"/>
              <a:t> - Various</a:t>
            </a:r>
          </a:p>
          <a:p>
            <a:endParaRPr lang="en-US" dirty="0"/>
          </a:p>
          <a:p>
            <a:endParaRPr lang="en-US" dirty="0"/>
          </a:p>
          <a:p>
            <a:pPr lvl="1"/>
            <a:endParaRPr lang="en-US" dirty="0"/>
          </a:p>
        </p:txBody>
      </p:sp>
      <p:pic>
        <p:nvPicPr>
          <p:cNvPr id="7170" name="Picture 2" descr="Helping hand photo3idea_studio Lineal Color icon">
            <a:extLst>
              <a:ext uri="{FF2B5EF4-FFF2-40B4-BE49-F238E27FC236}">
                <a16:creationId xmlns:a16="http://schemas.microsoft.com/office/drawing/2014/main" id="{3C22DC29-B794-B71C-BA0D-CAB0E2CC1F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1290" y="2113635"/>
            <a:ext cx="2877160" cy="2877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0325578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F18DB30E-E8DA-4910-18D7-2C3A2D5D4AC7}"/>
              </a:ext>
            </a:extLst>
          </p:cNvPr>
          <p:cNvSpPr txBox="1"/>
          <p:nvPr/>
        </p:nvSpPr>
        <p:spPr>
          <a:xfrm>
            <a:off x="2892245" y="2419045"/>
            <a:ext cx="534467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/>
              <a:t>Thank you!!!</a:t>
            </a:r>
          </a:p>
        </p:txBody>
      </p:sp>
    </p:spTree>
    <p:extLst>
      <p:ext uri="{BB962C8B-B14F-4D97-AF65-F5344CB8AC3E}">
        <p14:creationId xmlns:p14="http://schemas.microsoft.com/office/powerpoint/2010/main" val="1091006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6260" y="891995"/>
            <a:ext cx="8246070" cy="763525"/>
          </a:xfrm>
        </p:spPr>
        <p:txBody>
          <a:bodyPr>
            <a:normAutofit/>
          </a:bodyPr>
          <a:lstStyle/>
          <a:p>
            <a:r>
              <a:rPr lang="en-US" sz="2800" dirty="0"/>
              <a:t>It’s October and Friday the 13</a:t>
            </a:r>
            <a:r>
              <a:rPr lang="en-US" sz="2800" baseline="30000" dirty="0"/>
              <a:t>th</a:t>
            </a:r>
            <a:r>
              <a:rPr lang="en-US" sz="2800" dirty="0"/>
              <a:t>…..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1B7C77CA-E398-EDAB-DCEB-C46C11235FF9}"/>
              </a:ext>
            </a:extLst>
          </p:cNvPr>
          <p:cNvSpPr txBox="1">
            <a:spLocks/>
          </p:cNvSpPr>
          <p:nvPr/>
        </p:nvSpPr>
        <p:spPr>
          <a:xfrm>
            <a:off x="568773" y="1273757"/>
            <a:ext cx="8246070" cy="7635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kern="1200" baseline="0">
                <a:solidFill>
                  <a:srgbClr val="003296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dirty="0"/>
              <a:t>If you want to watch a really scary video…..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63310E01-015C-78AE-CBEC-E71C6743B78D}"/>
              </a:ext>
            </a:extLst>
          </p:cNvPr>
          <p:cNvSpPr txBox="1">
            <a:spLocks/>
          </p:cNvSpPr>
          <p:nvPr/>
        </p:nvSpPr>
        <p:spPr>
          <a:xfrm>
            <a:off x="296260" y="4379975"/>
            <a:ext cx="8246070" cy="7635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kern="1200" baseline="0">
                <a:solidFill>
                  <a:srgbClr val="003296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/>
              <a:t>https://</a:t>
            </a:r>
            <a:r>
              <a:rPr lang="en-US" dirty="0" err="1"/>
              <a:t>youtu.be</a:t>
            </a:r>
            <a:r>
              <a:rPr lang="en-US" dirty="0"/>
              <a:t>/dbg4hNHsc_8</a:t>
            </a:r>
          </a:p>
        </p:txBody>
      </p:sp>
      <p:pic>
        <p:nvPicPr>
          <p:cNvPr id="1026" name="Picture 2" descr="Social Media Dangers Exposed by Mom Posing as 11-Year-Old - YouTube">
            <a:extLst>
              <a:ext uri="{FF2B5EF4-FFF2-40B4-BE49-F238E27FC236}">
                <a16:creationId xmlns:a16="http://schemas.microsoft.com/office/drawing/2014/main" id="{9800D847-9689-7B96-C75D-9A81EE0B9C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8720" y="1891548"/>
            <a:ext cx="3512215" cy="26341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5466277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8965" y="739290"/>
            <a:ext cx="8246070" cy="763525"/>
          </a:xfrm>
        </p:spPr>
        <p:txBody>
          <a:bodyPr>
            <a:normAutofit/>
          </a:bodyPr>
          <a:lstStyle/>
          <a:p>
            <a:r>
              <a:rPr lang="en-US" dirty="0"/>
              <a:t>Objective – Why Am I Here?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E75B3816-A36A-C452-1947-F65F782A366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2367" y="3144374"/>
            <a:ext cx="3673155" cy="1832460"/>
          </a:xfrm>
        </p:spPr>
        <p:txBody>
          <a:bodyPr>
            <a:normAutofit/>
          </a:bodyPr>
          <a:lstStyle/>
          <a:p>
            <a:r>
              <a:rPr lang="en-US" sz="3200" dirty="0"/>
              <a:t>Protecting my son</a:t>
            </a:r>
          </a:p>
          <a:p>
            <a:r>
              <a:rPr lang="en-US" sz="3200" dirty="0"/>
              <a:t>We are a village</a:t>
            </a:r>
          </a:p>
        </p:txBody>
      </p:sp>
      <p:pic>
        <p:nvPicPr>
          <p:cNvPr id="3076" name="Picture 4" descr="it takes a village - Clarke University - Clarke University">
            <a:extLst>
              <a:ext uri="{FF2B5EF4-FFF2-40B4-BE49-F238E27FC236}">
                <a16:creationId xmlns:a16="http://schemas.microsoft.com/office/drawing/2014/main" id="{71F8FCE5-E3E3-A16D-482D-48AFB377BE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3065" y="1307146"/>
            <a:ext cx="5039265" cy="39890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7509674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63598" y="128470"/>
            <a:ext cx="6252670" cy="763525"/>
          </a:xfrm>
        </p:spPr>
        <p:txBody>
          <a:bodyPr>
            <a:normAutofit fontScale="90000"/>
          </a:bodyPr>
          <a:lstStyle/>
          <a:p>
            <a:r>
              <a:rPr lang="en-US" dirty="0"/>
              <a:t>Who’s using Social Media</a:t>
            </a:r>
            <a:br>
              <a:rPr lang="en-US" dirty="0"/>
            </a:br>
            <a:r>
              <a:rPr lang="en-US" sz="2700" dirty="0"/>
              <a:t>- It’s not just 13 and up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206775" y="1121052"/>
            <a:ext cx="6808505" cy="3946095"/>
          </a:xfrm>
        </p:spPr>
        <p:txBody>
          <a:bodyPr>
            <a:normAutofit fontScale="92500" lnSpcReduction="20000"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Since its inception in 1996, social media has been adopted by half of the 7.7 billion people in the world.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72.3% of the total US population actively use social media, totaling more than 240 million people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Gender split of social media users is: </a:t>
            </a:r>
          </a:p>
          <a:p>
            <a:pPr lvl="1">
              <a:spcAft>
                <a:spcPts val="600"/>
              </a:spcAft>
            </a:pP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Globally - 54% men versus 46% women</a:t>
            </a:r>
          </a:p>
          <a:p>
            <a:pPr lvl="1">
              <a:spcAft>
                <a:spcPts val="600"/>
              </a:spcAft>
            </a:pP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US - 76% women vs 72% men.</a:t>
            </a:r>
          </a:p>
          <a:p>
            <a:pPr lvl="2"/>
            <a:r>
              <a:rPr lang="en-US" sz="800" dirty="0">
                <a:latin typeface="Calibri" panose="020F0502020204030204" pitchFamily="34" charset="0"/>
                <a:cs typeface="Calibri" panose="020F0502020204030204" pitchFamily="34" charset="0"/>
              </a:rPr>
              <a:t>2023-03-27 – Reported by Brian </a:t>
            </a:r>
            <a:r>
              <a:rPr lang="en-US" sz="800" dirty="0" err="1">
                <a:latin typeface="Calibri" panose="020F0502020204030204" pitchFamily="34" charset="0"/>
                <a:cs typeface="Calibri" panose="020F0502020204030204" pitchFamily="34" charset="0"/>
              </a:rPr>
              <a:t>Deen</a:t>
            </a:r>
            <a:r>
              <a:rPr lang="en-US" sz="800" dirty="0">
                <a:latin typeface="Calibri" panose="020F0502020204030204" pitchFamily="34" charset="0"/>
                <a:cs typeface="Calibri" panose="020F0502020204030204" pitchFamily="34" charset="0"/>
              </a:rPr>
              <a:t> through </a:t>
            </a:r>
            <a:r>
              <a:rPr lang="en-US" sz="800" dirty="0" err="1">
                <a:latin typeface="Calibri" panose="020F0502020204030204" pitchFamily="34" charset="0"/>
                <a:cs typeface="Calibri" panose="020F0502020204030204" pitchFamily="34" charset="0"/>
              </a:rPr>
              <a:t>Banklinko</a:t>
            </a:r>
            <a:r>
              <a:rPr lang="en-US" sz="800" dirty="0">
                <a:latin typeface="Calibri" panose="020F0502020204030204" pitchFamily="34" charset="0"/>
                <a:cs typeface="Calibri" panose="020F0502020204030204" pitchFamily="34" charset="0"/>
              </a:rPr>
              <a:t> - https://</a:t>
            </a:r>
            <a:r>
              <a:rPr lang="en-US" sz="800" dirty="0" err="1">
                <a:latin typeface="Calibri" panose="020F0502020204030204" pitchFamily="34" charset="0"/>
                <a:cs typeface="Calibri" panose="020F0502020204030204" pitchFamily="34" charset="0"/>
              </a:rPr>
              <a:t>backlinko.com</a:t>
            </a:r>
            <a:r>
              <a:rPr lang="en-US" sz="800" dirty="0">
                <a:latin typeface="Calibri" panose="020F0502020204030204" pitchFamily="34" charset="0"/>
                <a:cs typeface="Calibri" panose="020F0502020204030204" pitchFamily="34" charset="0"/>
              </a:rPr>
              <a:t>/</a:t>
            </a:r>
            <a:r>
              <a:rPr lang="en-US" sz="800" dirty="0" err="1">
                <a:latin typeface="Calibri" panose="020F0502020204030204" pitchFamily="34" charset="0"/>
                <a:cs typeface="Calibri" panose="020F0502020204030204" pitchFamily="34" charset="0"/>
              </a:rPr>
              <a:t>social-media-users#social-media-usage-stats</a:t>
            </a:r>
            <a:endParaRPr lang="en-US" sz="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2">
              <a:spcAft>
                <a:spcPts val="300"/>
              </a:spcAft>
            </a:pPr>
            <a:r>
              <a:rPr lang="en-US" sz="800" dirty="0">
                <a:latin typeface="Calibri" panose="020F0502020204030204" pitchFamily="34" charset="0"/>
                <a:cs typeface="Calibri" panose="020F0502020204030204" pitchFamily="34" charset="0"/>
              </a:rPr>
              <a:t>Sources: Data </a:t>
            </a:r>
            <a:r>
              <a:rPr lang="en-US" sz="800" dirty="0" err="1">
                <a:latin typeface="Calibri" panose="020F0502020204030204" pitchFamily="34" charset="0"/>
                <a:cs typeface="Calibri" panose="020F0502020204030204" pitchFamily="34" charset="0"/>
              </a:rPr>
              <a:t>Reportal</a:t>
            </a:r>
            <a:r>
              <a:rPr lang="en-US" sz="800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800" dirty="0" err="1">
                <a:latin typeface="Calibri" panose="020F0502020204030204" pitchFamily="34" charset="0"/>
                <a:cs typeface="Calibri" panose="020F0502020204030204" pitchFamily="34" charset="0"/>
              </a:rPr>
              <a:t>BankMyCell</a:t>
            </a:r>
            <a:r>
              <a:rPr lang="en-US" sz="800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800" dirty="0" err="1">
                <a:latin typeface="Calibri" panose="020F0502020204030204" pitchFamily="34" charset="0"/>
                <a:cs typeface="Calibri" panose="020F0502020204030204" pitchFamily="34" charset="0"/>
              </a:rPr>
              <a:t>Statcounter</a:t>
            </a:r>
            <a:endParaRPr lang="en-US" sz="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spcAft>
                <a:spcPts val="600"/>
              </a:spcAft>
            </a:pPr>
            <a:r>
              <a:rPr lang="en-US" sz="1400" dirty="0"/>
              <a:t>Surveys show that ninety percent of teens ages 13-17 have used social media. Seventy five percent report having at least one active social media profile, and 51% report visiting a social media site at least daily.</a:t>
            </a:r>
          </a:p>
          <a:p>
            <a:pPr lvl="1"/>
            <a:r>
              <a:rPr lang="en-US" sz="800" dirty="0">
                <a:solidFill>
                  <a:srgbClr val="33333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March 2018 - The American Academy of Child and Adolescent Psychiatry </a:t>
            </a:r>
          </a:p>
          <a:p>
            <a:pPr lvl="1">
              <a:spcAft>
                <a:spcPts val="300"/>
              </a:spcAft>
            </a:pPr>
            <a:r>
              <a:rPr lang="en-US" sz="800" dirty="0">
                <a:solidFill>
                  <a:srgbClr val="333333"/>
                </a:solidFill>
                <a:latin typeface="Calibri" panose="020F0502020204030204" pitchFamily="34" charset="0"/>
                <a:cs typeface="Calibri" panose="020F0502020204030204" pitchFamily="34" charset="0"/>
                <a:hlinkClick r:id="rId2"/>
              </a:rPr>
              <a:t>https://www.aacap.org/AACAP/Families_and_Youth/Facts_for_Families/FFF-Guide/Social-Media-and-Teens-100.aspx#:~:text=Social%20media%20plays%20a%20big,media%20site%20at%20least%20daily</a:t>
            </a:r>
            <a:r>
              <a:rPr lang="en-US" sz="800" dirty="0">
                <a:solidFill>
                  <a:srgbClr val="33333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en-US" sz="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spcAft>
                <a:spcPts val="600"/>
              </a:spcAft>
            </a:pPr>
            <a:r>
              <a:rPr lang="en-US" sz="1400" b="1" dirty="0">
                <a:latin typeface="Calibri" panose="020F0502020204030204" pitchFamily="34" charset="0"/>
                <a:cs typeface="Calibri" panose="020F0502020204030204" pitchFamily="34" charset="0"/>
              </a:rPr>
              <a:t>50% of children age 10-12 &amp; 30% of children age 7-9 use social media apps</a:t>
            </a:r>
          </a:p>
          <a:p>
            <a:pPr>
              <a:spcAft>
                <a:spcPts val="600"/>
              </a:spcAft>
            </a:pPr>
            <a:r>
              <a:rPr lang="en-US" sz="1400" b="1" i="0" u="none" strike="noStrike" dirty="0">
                <a:solidFill>
                  <a:srgbClr val="333333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One in six parents whose child uses social media apps (17%) are not using any parental controls</a:t>
            </a:r>
            <a:endParaRPr lang="en-US" sz="14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/>
            <a:r>
              <a:rPr lang="en-US" sz="800" dirty="0">
                <a:latin typeface="Calibri" panose="020F0502020204030204" pitchFamily="34" charset="0"/>
                <a:cs typeface="Calibri" panose="020F0502020204030204" pitchFamily="34" charset="0"/>
              </a:rPr>
              <a:t>2021-10-18 – </a:t>
            </a:r>
            <a:r>
              <a:rPr lang="en-US" sz="800" b="0" i="0" u="none" strike="noStrike" dirty="0">
                <a:solidFill>
                  <a:srgbClr val="333333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C.S. Mott Children’s Hospital National Poll  - University of Michigan</a:t>
            </a:r>
          </a:p>
          <a:p>
            <a:pPr lvl="1"/>
            <a:r>
              <a:rPr lang="en-US" sz="800" dirty="0">
                <a:latin typeface="Calibri" panose="020F0502020204030204" pitchFamily="34" charset="0"/>
                <a:cs typeface="Calibri" panose="020F0502020204030204" pitchFamily="34" charset="0"/>
              </a:rPr>
              <a:t>https://</a:t>
            </a:r>
            <a:r>
              <a:rPr lang="en-US" sz="800" dirty="0" err="1">
                <a:latin typeface="Calibri" panose="020F0502020204030204" pitchFamily="34" charset="0"/>
                <a:cs typeface="Calibri" panose="020F0502020204030204" pitchFamily="34" charset="0"/>
              </a:rPr>
              <a:t>mottpoll.org</a:t>
            </a:r>
            <a:r>
              <a:rPr lang="en-US" sz="800" dirty="0">
                <a:latin typeface="Calibri" panose="020F0502020204030204" pitchFamily="34" charset="0"/>
                <a:cs typeface="Calibri" panose="020F0502020204030204" pitchFamily="34" charset="0"/>
              </a:rPr>
              <a:t>/reports/sharing-too-soon-children-and-social-media-apps</a:t>
            </a:r>
          </a:p>
        </p:txBody>
      </p:sp>
      <p:pic>
        <p:nvPicPr>
          <p:cNvPr id="1026" name="Picture 2" descr="Up Arrow Images: How to Use These Graphics to Indicate ...">
            <a:extLst>
              <a:ext uri="{FF2B5EF4-FFF2-40B4-BE49-F238E27FC236}">
                <a16:creationId xmlns:a16="http://schemas.microsoft.com/office/drawing/2014/main" id="{7D45B738-2DB6-6199-DA6C-CEC3DA199F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6268" y="1450698"/>
            <a:ext cx="1955007" cy="2571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2884777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95503" y="128470"/>
            <a:ext cx="7168900" cy="763525"/>
          </a:xfrm>
        </p:spPr>
        <p:txBody>
          <a:bodyPr>
            <a:normAutofit fontScale="90000"/>
          </a:bodyPr>
          <a:lstStyle/>
          <a:p>
            <a:r>
              <a:rPr lang="en-US" dirty="0"/>
              <a:t>What Social Media Sites are your kids on?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B08B7A6-AC6C-AB87-D406-ADB8C37C05B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580" t="14373" r="15421" b="23280"/>
          <a:stretch/>
        </p:blipFill>
        <p:spPr>
          <a:xfrm>
            <a:off x="296260" y="891995"/>
            <a:ext cx="3970330" cy="3206805"/>
          </a:xfrm>
          <a:prstGeom prst="rect">
            <a:avLst/>
          </a:prstGeom>
        </p:spPr>
      </p:pic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E7C4893C-3B37-D8CA-748B-E425EA1645C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1430" y="4550357"/>
            <a:ext cx="7056555" cy="593143"/>
          </a:xfrm>
        </p:spPr>
        <p:txBody>
          <a:bodyPr>
            <a:normAutofit/>
          </a:bodyPr>
          <a:lstStyle/>
          <a:p>
            <a:r>
              <a:rPr lang="en-US" sz="700" dirty="0"/>
              <a:t>Note: Teens refer to ages 13-17.  Those who did not give an answer are not shown.  The 2014-15 Survey did not ask about YouTube, WhatsApp, Twitch, and Reddit. TikTok debuted globally in 2018</a:t>
            </a:r>
          </a:p>
          <a:p>
            <a:r>
              <a:rPr lang="en-US" sz="700" dirty="0"/>
              <a:t>Pew Research Center – 2022-08-08</a:t>
            </a:r>
          </a:p>
          <a:p>
            <a:r>
              <a:rPr lang="en-US" sz="700" dirty="0"/>
              <a:t>https://</a:t>
            </a:r>
            <a:r>
              <a:rPr lang="en-US" sz="700" dirty="0" err="1"/>
              <a:t>www.pewresearch.org</a:t>
            </a:r>
            <a:r>
              <a:rPr lang="en-US" sz="700" dirty="0"/>
              <a:t>/internet/2022/08/10/teens-social-media-and-technology-2022/</a:t>
            </a:r>
          </a:p>
          <a:p>
            <a:endParaRPr lang="en-US" sz="700" dirty="0"/>
          </a:p>
          <a:p>
            <a:endParaRPr lang="en-US" sz="700" dirty="0"/>
          </a:p>
        </p:txBody>
      </p:sp>
      <p:pic>
        <p:nvPicPr>
          <p:cNvPr id="2050" name="Picture 2" descr="YouTube Brand Resources and Guidelines - How YouTube Works">
            <a:extLst>
              <a:ext uri="{FF2B5EF4-FFF2-40B4-BE49-F238E27FC236}">
                <a16:creationId xmlns:a16="http://schemas.microsoft.com/office/drawing/2014/main" id="{43F8BC73-4D8E-7A2B-926F-644B2AFB90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8475" y="890289"/>
            <a:ext cx="1723432" cy="906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TikTok Logo and symbol, meaning, history, PNG, brand">
            <a:extLst>
              <a:ext uri="{FF2B5EF4-FFF2-40B4-BE49-F238E27FC236}">
                <a16:creationId xmlns:a16="http://schemas.microsoft.com/office/drawing/2014/main" id="{EC61AD1A-FC4F-3E26-A809-73D3893055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9910" y="1126012"/>
            <a:ext cx="3137488" cy="19609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Facebook Logo and symbol, meaning, history, PNG, brand">
            <a:extLst>
              <a:ext uri="{FF2B5EF4-FFF2-40B4-BE49-F238E27FC236}">
                <a16:creationId xmlns:a16="http://schemas.microsoft.com/office/drawing/2014/main" id="{5F71504B-7450-AE2B-F7E6-4532FC0B13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5494" y="1762151"/>
            <a:ext cx="2893160" cy="1808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>
            <a:extLst>
              <a:ext uri="{FF2B5EF4-FFF2-40B4-BE49-F238E27FC236}">
                <a16:creationId xmlns:a16="http://schemas.microsoft.com/office/drawing/2014/main" id="{F15721D7-DCCB-252B-154D-6C48EE0F64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3739" y="3261944"/>
            <a:ext cx="1215082" cy="12150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4" name="Picture 16" descr="Download Twitch Twitch Icon Tiktok Royalty-Free Stock Illustration Image -  Pixabay">
            <a:extLst>
              <a:ext uri="{FF2B5EF4-FFF2-40B4-BE49-F238E27FC236}">
                <a16:creationId xmlns:a16="http://schemas.microsoft.com/office/drawing/2014/main" id="{23DA7DE2-46D3-8FBD-2046-5ED69DAE33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52729" y="4151132"/>
            <a:ext cx="412739" cy="4127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6" name="Picture 18" descr="Twitter - Wikipedia">
            <a:extLst>
              <a:ext uri="{FF2B5EF4-FFF2-40B4-BE49-F238E27FC236}">
                <a16:creationId xmlns:a16="http://schemas.microsoft.com/office/drawing/2014/main" id="{241C7E71-473B-A08F-44CA-80422DC95A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6100" y="2121687"/>
            <a:ext cx="970635" cy="9706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8" name="Picture 20">
            <a:extLst>
              <a:ext uri="{FF2B5EF4-FFF2-40B4-BE49-F238E27FC236}">
                <a16:creationId xmlns:a16="http://schemas.microsoft.com/office/drawing/2014/main" id="{3452506B-5914-B50A-0B0A-94B3B498D4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1566" y="3358996"/>
            <a:ext cx="1215082" cy="1222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5878937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nip Diagonal Corner Rectangle 6">
            <a:extLst>
              <a:ext uri="{FF2B5EF4-FFF2-40B4-BE49-F238E27FC236}">
                <a16:creationId xmlns:a16="http://schemas.microsoft.com/office/drawing/2014/main" id="{CB9F37F6-2C41-8436-8CEC-6500BCF8D675}"/>
              </a:ext>
            </a:extLst>
          </p:cNvPr>
          <p:cNvSpPr/>
          <p:nvPr/>
        </p:nvSpPr>
        <p:spPr>
          <a:xfrm>
            <a:off x="4266590" y="1402574"/>
            <a:ext cx="4581150" cy="3739896"/>
          </a:xfrm>
          <a:prstGeom prst="snip2DiagRect">
            <a:avLst>
              <a:gd name="adj1" fmla="val 0"/>
              <a:gd name="adj2" fmla="val 30947"/>
            </a:avLst>
          </a:prstGeom>
          <a:solidFill>
            <a:srgbClr val="F9F9F9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4108" name="Picture 12" descr="Idea Vector Art, Icons, and Graphics for Free Download">
            <a:extLst>
              <a:ext uri="{FF2B5EF4-FFF2-40B4-BE49-F238E27FC236}">
                <a16:creationId xmlns:a16="http://schemas.microsoft.com/office/drawing/2014/main" id="{EF371F0C-1351-FC4D-399F-0D850DC0D5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555" y="1402574"/>
            <a:ext cx="5344675" cy="37409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8964" y="586585"/>
            <a:ext cx="8246070" cy="1042857"/>
          </a:xfrm>
        </p:spPr>
        <p:txBody>
          <a:bodyPr>
            <a:normAutofit/>
          </a:bodyPr>
          <a:lstStyle/>
          <a:p>
            <a:r>
              <a:rPr lang="en-US" dirty="0"/>
              <a:t>What we’re going to discuss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E75B3816-A36A-C452-1947-F65F782A366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86835" y="1706717"/>
            <a:ext cx="8246070" cy="3359508"/>
          </a:xfrm>
        </p:spPr>
        <p:txBody>
          <a:bodyPr/>
          <a:lstStyle/>
          <a:p>
            <a:r>
              <a:rPr lang="en-US" dirty="0"/>
              <a:t>Social Media is about money</a:t>
            </a:r>
          </a:p>
          <a:p>
            <a:r>
              <a:rPr lang="en-US" dirty="0"/>
              <a:t>Gives anyone and everyone a platform</a:t>
            </a:r>
          </a:p>
          <a:p>
            <a:r>
              <a:rPr lang="en-US" dirty="0"/>
              <a:t>It’s not real</a:t>
            </a:r>
          </a:p>
          <a:p>
            <a:r>
              <a:rPr lang="en-US" dirty="0"/>
              <a:t>Exposes you to danger</a:t>
            </a:r>
          </a:p>
          <a:p>
            <a:r>
              <a:rPr lang="en-US" dirty="0"/>
              <a:t>It’s very insidious</a:t>
            </a:r>
          </a:p>
          <a:p>
            <a:r>
              <a:rPr lang="en-US" dirty="0"/>
              <a:t>What can you do?</a:t>
            </a:r>
          </a:p>
        </p:txBody>
      </p:sp>
    </p:spTree>
    <p:extLst>
      <p:ext uri="{BB962C8B-B14F-4D97-AF65-F5344CB8AC3E}">
        <p14:creationId xmlns:p14="http://schemas.microsoft.com/office/powerpoint/2010/main" val="40902272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96260" y="128470"/>
            <a:ext cx="6252670" cy="763525"/>
          </a:xfrm>
        </p:spPr>
        <p:txBody>
          <a:bodyPr>
            <a:normAutofit fontScale="90000"/>
          </a:bodyPr>
          <a:lstStyle/>
          <a:p>
            <a:r>
              <a:rPr lang="en-US" dirty="0"/>
              <a:t>Social Media – You are the product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39437" y="1044700"/>
            <a:ext cx="5806907" cy="3970330"/>
          </a:xfrm>
        </p:spPr>
        <p:txBody>
          <a:bodyPr>
            <a:normAutofit fontScale="70000" lnSpcReduction="20000"/>
          </a:bodyPr>
          <a:lstStyle/>
          <a:p>
            <a:r>
              <a:rPr lang="en-US" dirty="0"/>
              <a:t>Developers want us to visit their app daily &amp; stay on.</a:t>
            </a:r>
          </a:p>
          <a:p>
            <a:pPr lvl="1"/>
            <a:r>
              <a:rPr lang="en-US" sz="2900" dirty="0"/>
              <a:t>Internet users on social media spend an average of 151 minutes per day.</a:t>
            </a:r>
          </a:p>
          <a:p>
            <a:r>
              <a:rPr lang="en-US" dirty="0"/>
              <a:t>The more time we spend on the platform, the more advertising revenue flows into the pockets of tech companies — attention is currency.</a:t>
            </a:r>
          </a:p>
          <a:p>
            <a:pPr lvl="1"/>
            <a:r>
              <a:rPr lang="en-US" dirty="0"/>
              <a:t>Total spend on social media advertising is projected to reach $268 billion in 2023</a:t>
            </a:r>
          </a:p>
          <a:p>
            <a:r>
              <a:rPr lang="en-US" dirty="0"/>
              <a:t>App Designers write Social Media apps to be addictive.</a:t>
            </a:r>
          </a:p>
          <a:p>
            <a:pPr lvl="1"/>
            <a:r>
              <a:rPr lang="en-US" b="0" i="0" u="none" strike="noStrike" dirty="0">
                <a:solidFill>
                  <a:srgbClr val="282828"/>
                </a:solidFill>
                <a:effectLst/>
                <a:latin typeface="Tiempos Text"/>
              </a:rPr>
              <a:t>Dopamine creates a positive association with whatever behaviors prompted its release, training you to repeat them</a:t>
            </a:r>
            <a:endParaRPr lang="en-US" dirty="0"/>
          </a:p>
        </p:txBody>
      </p:sp>
      <p:pic>
        <p:nvPicPr>
          <p:cNvPr id="3076" name="Picture 4" descr="Qualified Leads Concept Vector Of Social Media Funnel Stock Illustration -  Download Image Now - iStock">
            <a:extLst>
              <a:ext uri="{FF2B5EF4-FFF2-40B4-BE49-F238E27FC236}">
                <a16:creationId xmlns:a16="http://schemas.microsoft.com/office/drawing/2014/main" id="{C2CA86C5-3286-97F0-3D36-C0241398592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3954"/>
          <a:stretch/>
        </p:blipFill>
        <p:spPr bwMode="auto">
          <a:xfrm>
            <a:off x="5946344" y="1395329"/>
            <a:ext cx="2146364" cy="23528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0300477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2F904333-F59C-390C-FE31-4D98D7F9E2F9}"/>
              </a:ext>
            </a:extLst>
          </p:cNvPr>
          <p:cNvGrpSpPr/>
          <p:nvPr/>
        </p:nvGrpSpPr>
        <p:grpSpPr>
          <a:xfrm>
            <a:off x="601670" y="333047"/>
            <a:ext cx="8542330" cy="4572000"/>
            <a:chOff x="601670" y="285750"/>
            <a:chExt cx="8542330" cy="4572000"/>
          </a:xfrm>
        </p:grpSpPr>
        <p:sp>
          <p:nvSpPr>
            <p:cNvPr id="7" name="Content Placeholder 4">
              <a:extLst>
                <a:ext uri="{FF2B5EF4-FFF2-40B4-BE49-F238E27FC236}">
                  <a16:creationId xmlns:a16="http://schemas.microsoft.com/office/drawing/2014/main" id="{EF79DA78-4E77-4476-615A-02D6E227096D}"/>
                </a:ext>
              </a:extLst>
            </p:cNvPr>
            <p:cNvSpPr txBox="1">
              <a:spLocks/>
            </p:cNvSpPr>
            <p:nvPr/>
          </p:nvSpPr>
          <p:spPr>
            <a:xfrm>
              <a:off x="601670" y="2237106"/>
              <a:ext cx="7474311" cy="610820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dirty="0"/>
                <a:t>Bots/AI</a:t>
              </a:r>
            </a:p>
            <a:p>
              <a:endParaRPr lang="en-US" dirty="0"/>
            </a:p>
          </p:txBody>
        </p:sp>
        <p:pic>
          <p:nvPicPr>
            <p:cNvPr id="5126" name="Picture 6" descr="Four Ways AI &amp; Bots Will Change Project Management">
              <a:extLst>
                <a:ext uri="{FF2B5EF4-FFF2-40B4-BE49-F238E27FC236}">
                  <a16:creationId xmlns:a16="http://schemas.microsoft.com/office/drawing/2014/main" id="{E6313EED-4B9E-9BEA-997C-980BC49288BB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9052" t="-18303" r="-30346" b="-12041"/>
            <a:stretch/>
          </p:blipFill>
          <p:spPr bwMode="auto">
            <a:xfrm>
              <a:off x="2739540" y="285750"/>
              <a:ext cx="6404460" cy="4572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8DC52032-EA97-9E80-B6A2-6ED1864B26A1}"/>
              </a:ext>
            </a:extLst>
          </p:cNvPr>
          <p:cNvGrpSpPr/>
          <p:nvPr/>
        </p:nvGrpSpPr>
        <p:grpSpPr>
          <a:xfrm>
            <a:off x="601670" y="697032"/>
            <a:ext cx="7474311" cy="4251505"/>
            <a:chOff x="395224" y="695219"/>
            <a:chExt cx="7474311" cy="4251505"/>
          </a:xfrm>
        </p:grpSpPr>
        <p:sp>
          <p:nvSpPr>
            <p:cNvPr id="2" name="Content Placeholder 4">
              <a:extLst>
                <a:ext uri="{FF2B5EF4-FFF2-40B4-BE49-F238E27FC236}">
                  <a16:creationId xmlns:a16="http://schemas.microsoft.com/office/drawing/2014/main" id="{FDA0F7CD-B151-040D-E277-F72ADE41BC71}"/>
                </a:ext>
              </a:extLst>
            </p:cNvPr>
            <p:cNvSpPr txBox="1">
              <a:spLocks/>
            </p:cNvSpPr>
            <p:nvPr/>
          </p:nvSpPr>
          <p:spPr>
            <a:xfrm>
              <a:off x="395224" y="2257448"/>
              <a:ext cx="7474311" cy="610820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dirty="0"/>
                <a:t>Anyone</a:t>
              </a:r>
            </a:p>
          </p:txBody>
        </p:sp>
        <p:pic>
          <p:nvPicPr>
            <p:cNvPr id="3" name="Picture 4" descr="Goofy | Disney Wiki | Fandom">
              <a:extLst>
                <a:ext uri="{FF2B5EF4-FFF2-40B4-BE49-F238E27FC236}">
                  <a16:creationId xmlns:a16="http://schemas.microsoft.com/office/drawing/2014/main" id="{FCCE18F6-63C7-C8A4-1501-41684715150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02463" y="695219"/>
              <a:ext cx="3655769" cy="425150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96260" y="128470"/>
            <a:ext cx="6252670" cy="763525"/>
          </a:xfrm>
        </p:spPr>
        <p:txBody>
          <a:bodyPr>
            <a:normAutofit/>
          </a:bodyPr>
          <a:lstStyle/>
          <a:p>
            <a:r>
              <a:rPr lang="en-US" dirty="0"/>
              <a:t>Who’s creating the content???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B2FE126B-3B28-2397-253E-714C2B34D5E1}"/>
              </a:ext>
            </a:extLst>
          </p:cNvPr>
          <p:cNvGrpSpPr/>
          <p:nvPr/>
        </p:nvGrpSpPr>
        <p:grpSpPr>
          <a:xfrm>
            <a:off x="599978" y="904112"/>
            <a:ext cx="4430137" cy="3810065"/>
            <a:chOff x="599978" y="904112"/>
            <a:chExt cx="4430137" cy="3810065"/>
          </a:xfrm>
        </p:grpSpPr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42DC2BAE-D055-76FF-39DC-1B13096E235A}"/>
                </a:ext>
              </a:extLst>
            </p:cNvPr>
            <p:cNvSpPr txBox="1"/>
            <p:nvPr/>
          </p:nvSpPr>
          <p:spPr>
            <a:xfrm>
              <a:off x="599978" y="2284403"/>
              <a:ext cx="1374345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sz="2800" dirty="0"/>
                <a:t>You</a:t>
              </a:r>
            </a:p>
          </p:txBody>
        </p:sp>
        <p:pic>
          <p:nvPicPr>
            <p:cNvPr id="5128" name="Picture 8" descr="Mirror, Mirror: In the Image of God – God's Design – Perth">
              <a:extLst>
                <a:ext uri="{FF2B5EF4-FFF2-40B4-BE49-F238E27FC236}">
                  <a16:creationId xmlns:a16="http://schemas.microsoft.com/office/drawing/2014/main" id="{66698BAD-8996-E217-695E-352BB4919EB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92245" y="904112"/>
              <a:ext cx="2137870" cy="381006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7487672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96260" y="160903"/>
            <a:ext cx="6252670" cy="763525"/>
          </a:xfrm>
        </p:spPr>
        <p:txBody>
          <a:bodyPr>
            <a:normAutofit/>
          </a:bodyPr>
          <a:lstStyle/>
          <a:p>
            <a:r>
              <a:rPr lang="en-US" dirty="0"/>
              <a:t>Who are you talking to???</a:t>
            </a:r>
          </a:p>
        </p:txBody>
      </p:sp>
      <p:pic>
        <p:nvPicPr>
          <p:cNvPr id="7" name="Picture 6" descr="A person with a beard and mustache wearing a plaid shirt&#10;&#10;Description automatically generated">
            <a:extLst>
              <a:ext uri="{FF2B5EF4-FFF2-40B4-BE49-F238E27FC236}">
                <a16:creationId xmlns:a16="http://schemas.microsoft.com/office/drawing/2014/main" id="{9226784C-4DDB-52F7-4BB0-71AB815D60C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5938" y="1259357"/>
            <a:ext cx="2928755" cy="3602968"/>
          </a:xfrm>
          <a:prstGeom prst="rect">
            <a:avLst/>
          </a:prstGeom>
        </p:spPr>
      </p:pic>
      <p:pic>
        <p:nvPicPr>
          <p:cNvPr id="4098" name="Picture 2" descr="How to earn money being a handsome guy - Quora">
            <a:extLst>
              <a:ext uri="{FF2B5EF4-FFF2-40B4-BE49-F238E27FC236}">
                <a16:creationId xmlns:a16="http://schemas.microsoft.com/office/drawing/2014/main" id="{7352DABE-098E-3233-9CE2-9C178C776F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6915" y="1171935"/>
            <a:ext cx="2826799" cy="38273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Pin on beautiful girld">
            <a:extLst>
              <a:ext uri="{FF2B5EF4-FFF2-40B4-BE49-F238E27FC236}">
                <a16:creationId xmlns:a16="http://schemas.microsoft.com/office/drawing/2014/main" id="{48858402-60CF-9211-71DE-595F0D5E5E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7783" y="1146941"/>
            <a:ext cx="2748690" cy="38356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Free Good Looking Boy Smiling Stock Photo">
            <a:extLst>
              <a:ext uri="{FF2B5EF4-FFF2-40B4-BE49-F238E27FC236}">
                <a16:creationId xmlns:a16="http://schemas.microsoft.com/office/drawing/2014/main" id="{ABC470D9-7A88-1536-51B4-07FB3C1020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5046" y="1138032"/>
            <a:ext cx="2574164" cy="38612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382811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1039</Words>
  <Application>Microsoft Macintosh PowerPoint</Application>
  <PresentationFormat>On-screen Show (16:9)</PresentationFormat>
  <Paragraphs>111</Paragraphs>
  <Slides>15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9" baseType="lpstr">
      <vt:lpstr>Arial</vt:lpstr>
      <vt:lpstr>Calibri</vt:lpstr>
      <vt:lpstr>Tiempos Text</vt:lpstr>
      <vt:lpstr>Office Theme</vt:lpstr>
      <vt:lpstr>Social Media For Families</vt:lpstr>
      <vt:lpstr>It’s October and Friday the 13th…..</vt:lpstr>
      <vt:lpstr>Objective – Why Am I Here?</vt:lpstr>
      <vt:lpstr>Who’s using Social Media - It’s not just 13 and up</vt:lpstr>
      <vt:lpstr>What Social Media Sites are your kids on?</vt:lpstr>
      <vt:lpstr>What we’re going to discuss</vt:lpstr>
      <vt:lpstr>Social Media – You are the product</vt:lpstr>
      <vt:lpstr>Who’s creating the content???</vt:lpstr>
      <vt:lpstr>Who are you talking to???</vt:lpstr>
      <vt:lpstr>Side-Effects</vt:lpstr>
      <vt:lpstr>The Predatory Dangers of Social Media</vt:lpstr>
      <vt:lpstr>The Psychological Dangers of Social Media</vt:lpstr>
      <vt:lpstr>What can you do?</vt:lpstr>
      <vt:lpstr>Helpful Tools and Apps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2017-08-01T15:40:51Z</dcterms:created>
  <dcterms:modified xsi:type="dcterms:W3CDTF">2023-10-10T20:02:29Z</dcterms:modified>
</cp:coreProperties>
</file>